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  <p:sldMasterId id="2147483668" r:id="rId5"/>
    <p:sldMasterId id="2147483669" r:id="rId6"/>
    <p:sldMasterId id="2147483670" r:id="rId7"/>
  </p:sldMasterIdLst>
  <p:notesMasterIdLst>
    <p:notesMasterId r:id="rId38"/>
  </p:notes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5603" autoAdjust="0"/>
  </p:normalViewPr>
  <p:slideViewPr>
    <p:cSldViewPr snapToGrid="0">
      <p:cViewPr varScale="1">
        <p:scale>
          <a:sx n="105" d="100"/>
          <a:sy n="105" d="100"/>
        </p:scale>
        <p:origin x="107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3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335" y="685800"/>
            <a:ext cx="5486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Who has heard of it before?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Who has participated in a design critique?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Who has had their work critiqued?</a:t>
            </a:r>
            <a:endParaRPr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The point of this is to get feedback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5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Resist the urge to explain or defend</a:t>
            </a:r>
            <a:endParaRPr sz="54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If you are asked a question, deflect the answer back - </a:t>
            </a:r>
            <a:endParaRPr sz="54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it often looks something like this</a:t>
            </a:r>
            <a:endParaRPr sz="5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54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can anyone talk about their experience of design </a:t>
            </a:r>
            <a:r>
              <a:rPr lang="en-US" sz="5400" b="1" dirty="0" err="1"/>
              <a:t>crit</a:t>
            </a:r>
            <a:r>
              <a:rPr lang="en-US" sz="5400" b="1" dirty="0"/>
              <a:t>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Is this mans head falling off?</a:t>
            </a:r>
            <a:endParaRPr sz="5400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If you answer the question, you squash the idea behind it</a:t>
            </a:r>
            <a:endParaRPr sz="5400" b="1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ask for a specific example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ask why why why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take it offline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How do you think this woman might be feeling?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Photo from Flickr by @</a:t>
            </a:r>
            <a:r>
              <a:rPr lang="en-US" dirty="0" err="1"/>
              <a:t>juhansonin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1_">
  <p:cSld name="11_1_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2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3"/>
          </p:nvPr>
        </p:nvSpPr>
        <p:spPr>
          <a:xfrm>
            <a:off x="634377" y="1875234"/>
            <a:ext cx="32142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2100" tIns="92100" rIns="92100" bIns="921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700"/>
          </a:xfrm>
          <a:prstGeom prst="rect">
            <a:avLst/>
          </a:prstGeom>
        </p:spPr>
        <p:txBody>
          <a:bodyPr spcFirstLastPara="1" wrap="square" lIns="92100" tIns="92100" rIns="92100" bIns="92100" anchor="t" anchorCtr="0"/>
          <a:lstStyle>
            <a:lvl1pPr marL="457200" lvl="0" indent="-425450" rtl="0">
              <a:spcBef>
                <a:spcPts val="60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92274" y="1333500"/>
            <a:ext cx="3994500" cy="4139700"/>
          </a:xfrm>
          <a:prstGeom prst="rect">
            <a:avLst/>
          </a:prstGeom>
        </p:spPr>
        <p:txBody>
          <a:bodyPr spcFirstLastPara="1" wrap="square" lIns="92100" tIns="92100" rIns="92100" bIns="92100" anchor="t" anchorCtr="0"/>
          <a:lstStyle>
            <a:lvl1pPr marL="457200" lvl="0" indent="-425450" rtl="0">
              <a:spcBef>
                <a:spcPts val="60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2100" tIns="92100" rIns="92100" bIns="921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A1A809F9-3A2F-4996-B0A2-B83DB1F74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88" y="5440244"/>
            <a:ext cx="24000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200"/>
          </a:xfrm>
          <a:prstGeom prst="rect">
            <a:avLst/>
          </a:prstGeom>
        </p:spPr>
        <p:txBody>
          <a:bodyPr spcFirstLastPara="1" wrap="square" lIns="92100" tIns="92100" rIns="92100" bIns="92100" anchor="t" anchorCtr="0"/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155615"/>
            <a:ext cx="77724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746450"/>
            <a:ext cx="8229600" cy="4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92274" y="1333500"/>
            <a:ext cx="3994500" cy="4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594645" y="1875234"/>
            <a:ext cx="32142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4"/>
          </p:nvPr>
        </p:nvSpPr>
        <p:spPr>
          <a:xfrm>
            <a:off x="594645" y="2925589"/>
            <a:ext cx="4660800" cy="23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A861-7850-4EFB-8AA3-92BE96E9B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B3F9-8F0C-418B-BD1F-7454F5A66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C2E08-8D7E-465C-AEE5-D16B4144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82F7-D873-4B95-BFE6-F41BEEAE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2127-E4CF-4A87-9AD0-5F0AFD20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04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3E9-98F3-44C3-99AE-0319AEA4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D9A-8FAC-4C32-9214-B9C83E6A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58FB-E811-42CC-8AF4-90E2E6D8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DDF4F-64B5-4498-A966-4647EDB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1783-974F-43A6-B882-E40A9FA9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64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ECBC-3CC5-4D73-839B-FABDE949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2DA9-FDF4-4843-8D62-D46AB79D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5AD0-97CD-452E-B72C-994DCDF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6874B-3F24-4422-93B0-FE377F29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2829-C16D-4F62-9D04-59E53E07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2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5312-B847-4CA2-BC65-BE6E781B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17D0-5FD4-43D6-93D8-D3D0EC92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F78A8-3FB2-4FEB-B268-EC5676F34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86A2F-C125-4452-B13A-AA6DF775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BC819-1419-464B-B435-FA0D442E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7FD39-2E1E-4378-8FE8-C44A76FC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0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D499-BE59-4D21-95F8-F5B7EC7F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01F7C-E0A7-4CC6-A645-9941BFBC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51C7A-C8EF-4DF2-A0AC-CCBF6C0C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C1D59-C3DF-40C8-B231-D7B751FE5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D03AB-84D4-496E-9EDC-6205622E1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4A8DC-FB2D-4C4B-B76C-EEEC48C8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9FEB4-9AD8-439C-8413-07109119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CE1A2-1A12-4211-A65A-88ACA577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26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2224-172A-4AF9-8F06-20E85952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7FE5C-F42B-426C-AF0E-ECC36F36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6734E-8D82-451A-A7EC-1A0B6C96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389B1-DA5F-433A-9946-8931DC45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08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0BAAD-722F-431B-8D59-022E59D7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7130A-9E51-45BC-B96F-CAB38A8C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7E7B2-BE61-4495-937B-5A96A123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5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E732-D453-4DE9-B1A1-B4A9801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7C80-3998-4D3F-9C75-9CC5F18C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288D0-B69D-4B71-95BA-2BE978513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3A137-C752-4CFE-8480-6D1EFF12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86431-A7BE-4E37-9094-25E3489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56150-FFDF-4039-93C0-D0850BA5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4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416A-5810-4DB9-8EE0-4A085772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86C87-5B12-4B3E-8C6F-26CBAC470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67494-B93A-4235-A24E-ADADFBAE6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0F8F-D0F2-40A5-879C-C6DA5D01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608FA-5737-4DDE-9EB5-7B3C45EF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D0F36-EC4C-4186-BB77-952EE52A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3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CB9A-E04A-47EB-A788-9400C375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557BC-D5CE-469B-A556-E041D180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D25A-258F-481C-AB99-AACCE0DC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DAC67-0010-4C16-BCE6-96755A44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AC72-CCD3-4F42-82D1-DEA53915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22770" y="1875234"/>
            <a:ext cx="24108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622770" y="2925589"/>
            <a:ext cx="5499900" cy="23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75B59-1EE6-473F-9208-1D17A490F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20D7F-49CE-4C1F-9924-8AF8C1D71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92F8-D96C-4CF4-A172-D1184FCC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C738-3C19-4C6E-A18C-2DF4684D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B51F-CCC9-4ACD-ADE5-9BAA3E89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2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624556" y="1875234"/>
            <a:ext cx="59466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0" y="5274469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251787" y="1875234"/>
            <a:ext cx="59466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5359" y="431602"/>
            <a:ext cx="7942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05359" y="431602"/>
            <a:ext cx="7942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05359" y="431602"/>
            <a:ext cx="7942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605359" y="5274469"/>
            <a:ext cx="79452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5"/>
          </p:nvPr>
        </p:nvSpPr>
        <p:spPr>
          <a:xfrm>
            <a:off x="605359" y="5274469"/>
            <a:ext cx="79452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6"/>
          </p:nvPr>
        </p:nvSpPr>
        <p:spPr>
          <a:xfrm>
            <a:off x="605359" y="5274469"/>
            <a:ext cx="79452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7"/>
          </p:nvPr>
        </p:nvSpPr>
        <p:spPr>
          <a:xfrm>
            <a:off x="622770" y="969615"/>
            <a:ext cx="78930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8"/>
          </p:nvPr>
        </p:nvSpPr>
        <p:spPr>
          <a:xfrm>
            <a:off x="629913" y="1648271"/>
            <a:ext cx="37929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9"/>
          </p:nvPr>
        </p:nvSpPr>
        <p:spPr>
          <a:xfrm>
            <a:off x="4879483" y="1648271"/>
            <a:ext cx="36363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4913" y="5274469"/>
            <a:ext cx="79452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16073" y="468809"/>
            <a:ext cx="7893000" cy="47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700" tIns="60700" rIns="60700" bIns="60700" anchor="t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spcFirstLastPara="1" wrap="square" lIns="92100" tIns="92100" rIns="92100" bIns="921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685800" y="3155615"/>
            <a:ext cx="7772400" cy="872100"/>
          </a:xfrm>
          <a:prstGeom prst="rect">
            <a:avLst/>
          </a:prstGeom>
        </p:spPr>
        <p:txBody>
          <a:bodyPr spcFirstLastPara="1" wrap="square" lIns="92100" tIns="92100" rIns="92100" bIns="9210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</p:spPr>
        <p:txBody>
          <a:bodyPr spcFirstLastPara="1" wrap="square" lIns="92100" tIns="92100" rIns="92100" bIns="921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746450"/>
            <a:ext cx="8229600" cy="4092600"/>
          </a:xfrm>
          <a:prstGeom prst="rect">
            <a:avLst/>
          </a:prstGeom>
        </p:spPr>
        <p:txBody>
          <a:bodyPr spcFirstLastPara="1" wrap="square" lIns="92100" tIns="92100" rIns="92100" bIns="92100" anchor="t" anchorCtr="0"/>
          <a:lstStyle>
            <a:lvl1pPr marL="457200" lvl="0" indent="-425450" rtl="0">
              <a:spcBef>
                <a:spcPts val="600"/>
              </a:spcBef>
              <a:spcAft>
                <a:spcPts val="0"/>
              </a:spcAft>
              <a:buSzPts val="3100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07">
            <a:extLst>
              <a:ext uri="{FF2B5EF4-FFF2-40B4-BE49-F238E27FC236}">
                <a16:creationId xmlns:a16="http://schemas.microsoft.com/office/drawing/2014/main" id="{D7A9A666-775D-4C72-9098-236E29100DE4}"/>
              </a:ext>
            </a:extLst>
          </p:cNvPr>
          <p:cNvSpPr txBox="1"/>
          <p:nvPr userDrawn="1"/>
        </p:nvSpPr>
        <p:spPr>
          <a:xfrm>
            <a:off x="7334516" y="5324000"/>
            <a:ext cx="1804725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</a:rPr>
              <a:t>Service Design</a:t>
            </a:r>
            <a:endParaRPr sz="14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2DF1375-DC22-4822-9A50-F47D9D80B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404" y="5440244"/>
            <a:ext cx="24000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5328047"/>
            <a:ext cx="9143700" cy="387300"/>
          </a:xfrm>
          <a:prstGeom prst="rect">
            <a:avLst/>
          </a:prstGeom>
          <a:solidFill>
            <a:srgbClr val="008A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546100" marR="0" lvl="0" indent="-30480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6D57004D-4106-4711-8435-0EAE74C41212}"/>
              </a:ext>
            </a:extLst>
          </p:cNvPr>
          <p:cNvSpPr txBox="1"/>
          <p:nvPr userDrawn="1"/>
        </p:nvSpPr>
        <p:spPr>
          <a:xfrm>
            <a:off x="7342200" y="5324000"/>
            <a:ext cx="1804725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</a:rPr>
              <a:t>Service Design</a:t>
            </a:r>
            <a:endParaRPr sz="14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B9D0311F-B367-4EBF-B70D-E846041B6E0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62088" y="5440244"/>
            <a:ext cx="240000" cy="180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t" anchorCtr="0"/>
          <a:lstStyle>
            <a:lvl1pPr marL="457200" lvl="0" indent="-425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  <a:defRPr sz="31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-25975" y="-4444"/>
            <a:ext cx="9182700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6" name="Shape 46"/>
          <p:cNvSpPr/>
          <p:nvPr/>
        </p:nvSpPr>
        <p:spPr>
          <a:xfrm>
            <a:off x="0" y="5264278"/>
            <a:ext cx="9144000" cy="4506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7901600" y="5226583"/>
            <a:ext cx="1007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F27D7D84-19F1-49CD-8ABE-402955145661}"/>
              </a:ext>
            </a:extLst>
          </p:cNvPr>
          <p:cNvSpPr txBox="1"/>
          <p:nvPr userDrawn="1"/>
        </p:nvSpPr>
        <p:spPr>
          <a:xfrm>
            <a:off x="7334516" y="5324000"/>
            <a:ext cx="1804725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</a:rPr>
              <a:t>Service Design</a:t>
            </a:r>
            <a:endParaRPr sz="1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4E76E35-4727-44AD-BF6A-5E3DCC15A91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54404" y="5440244"/>
            <a:ext cx="240000" cy="180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25975" y="-4444"/>
            <a:ext cx="9182700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5264278"/>
            <a:ext cx="9144000" cy="4506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7901600" y="5226583"/>
            <a:ext cx="1007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DD953C3F-F373-41E4-8830-D4C67290903F}"/>
              </a:ext>
            </a:extLst>
          </p:cNvPr>
          <p:cNvSpPr txBox="1"/>
          <p:nvPr userDrawn="1"/>
        </p:nvSpPr>
        <p:spPr>
          <a:xfrm>
            <a:off x="7334516" y="5324000"/>
            <a:ext cx="1804725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</a:rPr>
              <a:t>Service Design</a:t>
            </a:r>
            <a:endParaRPr sz="1400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DF5245B1-56AE-4CDC-A382-77FE8EA738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54404" y="5440244"/>
            <a:ext cx="240000" cy="180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469C1-9D44-4669-80C7-BA8AEA1C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04B26-C286-4515-BD67-C691E0815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654E5-CC6C-4C0B-9CA2-C2824E86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B209-B890-4341-A721-5E58A943D98B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4960-1489-43BA-832D-4F90F978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839E-50B1-4744-B095-4D5BD4836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4003-9F3A-4065-B0E1-516E861D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hape 88"/>
          <p:cNvCxnSpPr/>
          <p:nvPr/>
        </p:nvCxnSpPr>
        <p:spPr>
          <a:xfrm>
            <a:off x="-29650" y="5259875"/>
            <a:ext cx="9203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89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78703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GDS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25" y="0"/>
            <a:ext cx="9144000" cy="5715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6C0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214150"/>
            <a:ext cx="8229600" cy="5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n-US" sz="7200" b="1" dirty="0">
                <a:solidFill>
                  <a:srgbClr val="FFFFFF"/>
                </a:solidFill>
              </a:rPr>
              <a:t>Design critique</a:t>
            </a:r>
          </a:p>
        </p:txBody>
      </p:sp>
      <p:sp>
        <p:nvSpPr>
          <p:cNvPr id="8" name="Shape 92">
            <a:extLst>
              <a:ext uri="{FF2B5EF4-FFF2-40B4-BE49-F238E27FC236}">
                <a16:creationId xmlns:a16="http://schemas.microsoft.com/office/drawing/2014/main" id="{EA7761B9-1CF8-4F67-A9A5-FA7799FC1F38}"/>
              </a:ext>
            </a:extLst>
          </p:cNvPr>
          <p:cNvSpPr txBox="1">
            <a:spLocks/>
          </p:cNvSpPr>
          <p:nvPr/>
        </p:nvSpPr>
        <p:spPr>
          <a:xfrm>
            <a:off x="457200" y="216000"/>
            <a:ext cx="8229600" cy="5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100"/>
              <a:buFont typeface="Arial"/>
              <a:buNone/>
            </a:pPr>
            <a:r>
              <a:rPr lang="en-US" sz="7200" b="1" dirty="0">
                <a:solidFill>
                  <a:srgbClr val="FFFFFF"/>
                </a:solidFill>
              </a:rPr>
              <a:t>Design </a:t>
            </a:r>
            <a:r>
              <a:rPr lang="en-US" sz="7200" b="1" dirty="0" err="1">
                <a:solidFill>
                  <a:srgbClr val="FFFFFF"/>
                </a:solidFill>
              </a:rPr>
              <a:t>crit</a:t>
            </a:r>
            <a:endParaRPr lang="en-US"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should you critique?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</p:txBody>
      </p:sp>
      <p:sp>
        <p:nvSpPr>
          <p:cNvPr id="164" name="Shape 164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should you critique?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Anything and everything</a:t>
            </a:r>
            <a:endParaRPr sz="3600"/>
          </a:p>
        </p:txBody>
      </p:sp>
      <p:sp>
        <p:nvSpPr>
          <p:cNvPr id="171" name="Shape 171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are the benefits?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</p:txBody>
      </p:sp>
      <p:sp>
        <p:nvSpPr>
          <p:cNvPr id="178" name="Shape 178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are the benefits?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a second (etc) opinion 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or an outsider's view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de-risk your design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to mitigate bias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to stress-test your design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test ideas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to share your work</a:t>
            </a:r>
            <a:endParaRPr sz="3000"/>
          </a:p>
        </p:txBody>
      </p:sp>
      <p:sp>
        <p:nvSpPr>
          <p:cNvPr id="185" name="Shape 185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Shape 191"/>
          <p:cNvCxnSpPr/>
          <p:nvPr/>
        </p:nvCxnSpPr>
        <p:spPr>
          <a:xfrm>
            <a:off x="-29650" y="5259875"/>
            <a:ext cx="9203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78703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GDS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-25" y="0"/>
            <a:ext cx="9144000" cy="5715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6C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214150"/>
            <a:ext cx="8229600" cy="52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>
                <a:solidFill>
                  <a:srgbClr val="FFFFFF"/>
                </a:solidFill>
              </a:rPr>
              <a:t>Running a </a:t>
            </a:r>
            <a:endParaRPr sz="7200" b="1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>
                <a:solidFill>
                  <a:srgbClr val="FFFFFF"/>
                </a:solidFill>
              </a:rPr>
              <a:t>design crit</a:t>
            </a:r>
            <a:endParaRPr sz="7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If it’s your work being reviewed...</a:t>
            </a:r>
            <a:endParaRPr sz="3600"/>
          </a:p>
        </p:txBody>
      </p:sp>
      <p:sp>
        <p:nvSpPr>
          <p:cNvPr id="201" name="Shape 201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1. Set the context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who are the users?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what do they need?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what stage is the project at?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what are our current assumptions?</a:t>
            </a:r>
            <a:endParaRPr sz="3600"/>
          </a:p>
        </p:txBody>
      </p:sp>
      <p:sp>
        <p:nvSpPr>
          <p:cNvPr id="208" name="Shape 208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2. Say what kind of feedback you want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graphic design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interaction design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service design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content design</a:t>
            </a:r>
            <a:endParaRPr sz="3600"/>
          </a:p>
        </p:txBody>
      </p:sp>
      <p:sp>
        <p:nvSpPr>
          <p:cNvPr id="215" name="Shape 215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3. Let the team review the work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don’t give a demo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don’t talk too much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don’t get defensive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 take notes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 listen</a:t>
            </a:r>
            <a:endParaRPr sz="3600"/>
          </a:p>
        </p:txBody>
      </p:sp>
      <p:sp>
        <p:nvSpPr>
          <p:cNvPr id="222" name="Shape 222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When showing your work  - if you’re talking, you’re not listening</a:t>
            </a:r>
            <a:endParaRPr sz="3600"/>
          </a:p>
        </p:txBody>
      </p:sp>
      <p:sp>
        <p:nvSpPr>
          <p:cNvPr id="229" name="Shape 229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82025"/>
            <a:ext cx="9144000" cy="6335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E6E01-1E7E-453F-8616-21C56AA8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“What does this do?”</a:t>
            </a: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“What would you like it to do?”</a:t>
            </a:r>
            <a:endParaRPr sz="3600"/>
          </a:p>
        </p:txBody>
      </p:sp>
      <p:sp>
        <p:nvSpPr>
          <p:cNvPr id="236" name="Shape 236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Have a note taker</a:t>
            </a:r>
            <a:endParaRPr sz="3600"/>
          </a:p>
        </p:txBody>
      </p:sp>
      <p:sp>
        <p:nvSpPr>
          <p:cNvPr id="243" name="Shape 243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If you’re reviewing someone’s work...</a:t>
            </a:r>
            <a:endParaRPr sz="3600"/>
          </a:p>
        </p:txBody>
      </p:sp>
      <p:sp>
        <p:nvSpPr>
          <p:cNvPr id="250" name="Shape 250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1. Listen to the context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ask questions if you need to</a:t>
            </a:r>
            <a:endParaRPr sz="3600"/>
          </a:p>
        </p:txBody>
      </p:sp>
      <p:sp>
        <p:nvSpPr>
          <p:cNvPr id="257" name="Shape 257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2. Give the right kind of feedback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avoid personal opinions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avoid absolute statements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ask open questions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be kind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explore ideas and suggest alternatives </a:t>
            </a:r>
            <a:endParaRPr sz="3600"/>
          </a:p>
        </p:txBody>
      </p:sp>
      <p:sp>
        <p:nvSpPr>
          <p:cNvPr id="264" name="Shape 264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110150" y="408875"/>
            <a:ext cx="67086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“I don’t like X”</a:t>
            </a: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“Y never works”</a:t>
            </a: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“What happens if…”</a:t>
            </a: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“Have you tried…”</a:t>
            </a:r>
            <a:endParaRPr sz="3600"/>
          </a:p>
        </p:txBody>
      </p:sp>
      <p:sp>
        <p:nvSpPr>
          <p:cNvPr id="271" name="Shape 271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 rot="1799511">
            <a:off x="1180811" y="3227529"/>
            <a:ext cx="112228" cy="7600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 rot="7199511">
            <a:off x="900912" y="3627234"/>
            <a:ext cx="112228" cy="3849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 rot="2693501">
            <a:off x="1062837" y="1244272"/>
            <a:ext cx="112218" cy="8898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 rot="8093501">
            <a:off x="1067897" y="1244175"/>
            <a:ext cx="112218" cy="89010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 your groups</a:t>
            </a:r>
            <a:endParaRPr sz="36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take it in turns to show your work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chose someone to take notes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do a design crit</a:t>
            </a:r>
            <a:endParaRPr sz="3600"/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US" sz="3600"/>
              <a:t>take your time</a:t>
            </a:r>
            <a:endParaRPr sz="3600"/>
          </a:p>
        </p:txBody>
      </p:sp>
      <p:sp>
        <p:nvSpPr>
          <p:cNvPr id="282" name="Shape 282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501150" y="205150"/>
            <a:ext cx="3771900" cy="4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Helvetica Neue"/>
                <a:ea typeface="Helvetica Neue"/>
                <a:cs typeface="Helvetica Neue"/>
                <a:sym typeface="Helvetica Neue"/>
              </a:rPr>
              <a:t>Getting feedback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1. Set the context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who are the users?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do they need?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stage is the project at?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are our current assumptions?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2. Say what kind of feedback you want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graphic design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interaction design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service design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content design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3. Let the team review the work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don’t give a demo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don’t talk too much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 take notes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 listen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844550" y="205150"/>
            <a:ext cx="3771900" cy="4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Helvetica Neue"/>
                <a:ea typeface="Helvetica Neue"/>
                <a:cs typeface="Helvetica Neue"/>
                <a:sym typeface="Helvetica Neue"/>
              </a:rPr>
              <a:t>Giving feedback</a:t>
            </a: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1. Listen to the context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ask questions if you need to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2. Give the right kind of feedback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avoid personal opinions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avoid absolute statements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ask open questions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be kind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explore ideas and suggest alternatives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5357025" y="2974925"/>
            <a:ext cx="3309300" cy="21324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/>
              <a:t>“I don’t like X”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/>
              <a:t>“Y never works”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/>
              <a:t>“What happens if…”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/>
              <a:t>“Have you tried…”</a:t>
            </a:r>
            <a:endParaRPr sz="1400"/>
          </a:p>
        </p:txBody>
      </p:sp>
      <p:sp>
        <p:nvSpPr>
          <p:cNvPr id="293" name="Shape 293"/>
          <p:cNvSpPr/>
          <p:nvPr/>
        </p:nvSpPr>
        <p:spPr>
          <a:xfrm rot="1793934">
            <a:off x="5127210" y="4255242"/>
            <a:ext cx="55369" cy="3748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 rot="7193934">
            <a:off x="4989155" y="4452421"/>
            <a:ext cx="55369" cy="1899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 rot="2686829">
            <a:off x="5069094" y="3353167"/>
            <a:ext cx="55367" cy="4389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 rot="8086829">
            <a:off x="5071506" y="3353122"/>
            <a:ext cx="55367" cy="4391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Dealing with subjective comments and specific solutions</a:t>
            </a:r>
            <a:endParaRPr sz="3600"/>
          </a:p>
        </p:txBody>
      </p:sp>
      <p:sp>
        <p:nvSpPr>
          <p:cNvPr id="302" name="Shape 302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was it?</a:t>
            </a:r>
            <a:endParaRPr sz="3600"/>
          </a:p>
        </p:txBody>
      </p:sp>
      <p:sp>
        <p:nvSpPr>
          <p:cNvPr id="309" name="Shape 309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should you critique?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Anything and everything</a:t>
            </a:r>
            <a:endParaRPr sz="3600"/>
          </a:p>
        </p:txBody>
      </p:sp>
      <p:sp>
        <p:nvSpPr>
          <p:cNvPr id="114" name="Shape 114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18400" y="883546"/>
            <a:ext cx="12975527" cy="30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61E046-74E8-415E-B401-DEDDBEFE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Any questions?</a:t>
            </a:r>
            <a:endParaRPr sz="3600"/>
          </a:p>
        </p:txBody>
      </p:sp>
      <p:sp>
        <p:nvSpPr>
          <p:cNvPr id="316" name="Shape 316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Critique, not criticism</a:t>
            </a:r>
            <a:endParaRPr sz="3600"/>
          </a:p>
        </p:txBody>
      </p:sp>
      <p:sp>
        <p:nvSpPr>
          <p:cNvPr id="122" name="Shape 122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Critique</a:t>
            </a:r>
            <a:endParaRPr sz="3600" b="1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 detailed analysis of something</a:t>
            </a:r>
            <a:endParaRPr sz="3600"/>
          </a:p>
        </p:txBody>
      </p:sp>
      <p:sp>
        <p:nvSpPr>
          <p:cNvPr id="129" name="Shape 129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are they for?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</a:t>
            </a:r>
            <a:endParaRPr sz="3600"/>
          </a:p>
        </p:txBody>
      </p:sp>
      <p:sp>
        <p:nvSpPr>
          <p:cNvPr id="136" name="Shape 136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are they for?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To improve the thing</a:t>
            </a:r>
            <a:endParaRPr sz="3600"/>
          </a:p>
        </p:txBody>
      </p:sp>
      <p:sp>
        <p:nvSpPr>
          <p:cNvPr id="143" name="Shape 143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Who with?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50" name="Shape 150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78000" y="408875"/>
            <a:ext cx="8440800" cy="4546200"/>
          </a:xfrm>
          <a:prstGeom prst="rect">
            <a:avLst/>
          </a:prstGeom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Who with?</a:t>
            </a:r>
            <a:endParaRPr sz="36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Anyone who isn’t a user</a:t>
            </a:r>
            <a:endParaRPr sz="3600"/>
          </a:p>
        </p:txBody>
      </p:sp>
      <p:sp>
        <p:nvSpPr>
          <p:cNvPr id="157" name="Shape 157"/>
          <p:cNvSpPr txBox="1"/>
          <p:nvPr/>
        </p:nvSpPr>
        <p:spPr>
          <a:xfrm>
            <a:off x="174125" y="5324000"/>
            <a:ext cx="1084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92100" rIns="92100" bIns="921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45AEB09696B4EA516F306332D0663" ma:contentTypeVersion="12" ma:contentTypeDescription="Create a new document." ma:contentTypeScope="" ma:versionID="25db8d872c254fc71faf1c091965abb6">
  <xsd:schema xmlns:xsd="http://www.w3.org/2001/XMLSchema" xmlns:xs="http://www.w3.org/2001/XMLSchema" xmlns:p="http://schemas.microsoft.com/office/2006/metadata/properties" xmlns:ns1="6db2c8f2-fe83-4eb7-aef3-51a35d5deb60" xmlns:ns3="5c0236c5-800f-4186-8dff-7b2f080b9de5" targetNamespace="http://schemas.microsoft.com/office/2006/metadata/properties" ma:root="true" ma:fieldsID="9a1c6b799196d19d05cc4ea6c5fe6515" ns1:_="" ns3:_="">
    <xsd:import namespace="6db2c8f2-fe83-4eb7-aef3-51a35d5deb60"/>
    <xsd:import namespace="5c0236c5-800f-4186-8dff-7b2f080b9de5"/>
    <xsd:element name="properties">
      <xsd:complexType>
        <xsd:sequence>
          <xsd:element name="documentManagement">
            <xsd:complexType>
              <xsd:all>
                <xsd:element ref="ns1:Research_x0020_Tags" minOccurs="0"/>
                <xsd:element ref="ns1:Presentation" minOccurs="0"/>
                <xsd:element ref="ns1:Link" minOccurs="0"/>
                <xsd:element ref="ns1:_Flow_Signoff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2c8f2-fe83-4eb7-aef3-51a35d5deb60" elementFormDefault="qualified">
    <xsd:import namespace="http://schemas.microsoft.com/office/2006/documentManagement/types"/>
    <xsd:import namespace="http://schemas.microsoft.com/office/infopath/2007/PartnerControls"/>
    <xsd:element name="Research_x0020_Tags" ma:index="0" nillable="true" ma:displayName="Tags" ma:indexed="true" ma:internalName="Research_x0020_Tags">
      <xsd:simpleType>
        <xsd:restriction base="dms:Text">
          <xsd:maxLength value="255"/>
        </xsd:restriction>
      </xsd:simpleType>
    </xsd:element>
    <xsd:element name="Presentation" ma:index="1" nillable="true" ma:displayName="Presentation" ma:default="0" ma:format="Dropdown" ma:indexed="true" ma:internalName="Presentation">
      <xsd:simpleType>
        <xsd:restriction base="dms:Boolean"/>
      </xsd:simpleType>
    </xsd:element>
    <xsd:element name="Link" ma:index="4" nillable="true" ma:displayName="Link" ma:description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5" nillable="true" ma:displayName="Sign-off status" ma:internalName="_x0024_Resources_x003a_core_x002c_Signoff_Status_x003b_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236c5-800f-4186-8dff-7b2f080b9d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earch_x0020_Tags xmlns="6db2c8f2-fe83-4eb7-aef3-51a35d5deb60" xsi:nil="true"/>
    <_Flow_SignoffStatus xmlns="6db2c8f2-fe83-4eb7-aef3-51a35d5deb60" xsi:nil="true"/>
    <Presentation xmlns="6db2c8f2-fe83-4eb7-aef3-51a35d5deb60">false</Presentation>
    <Link xmlns="6db2c8f2-fe83-4eb7-aef3-51a35d5deb60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78780-BEB2-477E-8551-6862136B7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2c8f2-fe83-4eb7-aef3-51a35d5deb60"/>
    <ds:schemaRef ds:uri="5c0236c5-800f-4186-8dff-7b2f080b9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A1F344-EBAD-473A-A1B5-F57A7E8B39C2}">
  <ds:schemaRefs>
    <ds:schemaRef ds:uri="http://schemas.microsoft.com/office/2006/documentManagement/types"/>
    <ds:schemaRef ds:uri="6db2c8f2-fe83-4eb7-aef3-51a35d5deb6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c0236c5-800f-4186-8dff-7b2f080b9de5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571BC3-EC90-440A-8E6A-47E72ADF1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554</Words>
  <Application>Microsoft Office PowerPoint</Application>
  <PresentationFormat>On-screen Show (16:10)</PresentationFormat>
  <Paragraphs>136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Helvetica Neue</vt:lpstr>
      <vt:lpstr>Calibri</vt:lpstr>
      <vt:lpstr>Calibri Light</vt:lpstr>
      <vt:lpstr>Custom</vt:lpstr>
      <vt:lpstr>Simple Light</vt:lpstr>
      <vt:lpstr>Simple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Martin Kerr</cp:lastModifiedBy>
  <cp:revision>7</cp:revision>
  <dcterms:modified xsi:type="dcterms:W3CDTF">2019-03-25T13:29:27Z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0x010100CDD45AEB09696B4EA516F306332D0663</vt:lpwstr>
  </property>
</Properties>
</file>